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9"/>
  </p:notesMasterIdLst>
  <p:sldIdLst>
    <p:sldId id="280" r:id="rId7"/>
    <p:sldId id="281" r:id="rId8"/>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06/03/2018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72348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0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44106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308810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48749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788562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506179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121352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09689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3733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3640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3D9FBF1-B137-4EF5-94F9-9C1E7F209BFB}" type="datetimeFigureOut">
              <a:rPr lang="en-GB" smtClean="0"/>
              <a:pPr/>
              <a:t>06/03/2018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EDA96E5-9F1F-4A6A-AAA8-6C0A01A9B4D3}" type="slidenum">
              <a:rPr lang="en-GB" smtClean="0"/>
              <a:pPr/>
              <a:t>‹#›</a:t>
            </a:fld>
            <a:endParaRPr lang="en-GB"/>
          </a:p>
        </p:txBody>
      </p:sp>
    </p:spTree>
    <p:extLst>
      <p:ext uri="{BB962C8B-B14F-4D97-AF65-F5344CB8AC3E}">
        <p14:creationId xmlns:p14="http://schemas.microsoft.com/office/powerpoint/2010/main" val="338235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899592"/>
            <a:ext cx="4104456" cy="864096"/>
          </a:xfrm>
        </p:spPr>
        <p:txBody>
          <a:bodyPr>
            <a:normAutofit/>
          </a:bodyPr>
          <a:lstStyle/>
          <a:p>
            <a:r>
              <a:rPr lang="en-GB" sz="3200" dirty="0" smtClean="0"/>
              <a:t>To the Reader 1</a:t>
            </a:r>
            <a:endParaRPr lang="en-GB" sz="3200" dirty="0"/>
          </a:p>
        </p:txBody>
      </p:sp>
      <p:sp>
        <p:nvSpPr>
          <p:cNvPr id="3" name="Content Placeholder 2"/>
          <p:cNvSpPr>
            <a:spLocks noGrp="1"/>
          </p:cNvSpPr>
          <p:nvPr>
            <p:ph idx="1"/>
          </p:nvPr>
        </p:nvSpPr>
        <p:spPr>
          <a:xfrm>
            <a:off x="404664" y="2195736"/>
            <a:ext cx="6048672" cy="720079"/>
          </a:xfrm>
        </p:spPr>
        <p:txBody>
          <a:bodyPr>
            <a:noAutofit/>
          </a:bodyPr>
          <a:lstStyle/>
          <a:p>
            <a:pPr marL="0" indent="0">
              <a:buNone/>
            </a:pPr>
            <a:r>
              <a:rPr lang="en-GB" sz="2000" dirty="0" err="1" smtClean="0"/>
              <a:t>Mourt’s</a:t>
            </a:r>
            <a:r>
              <a:rPr lang="en-GB" sz="2000" dirty="0" smtClean="0"/>
              <a:t> Relation details the beginning of the plantation. This is his foreword to the readers.</a:t>
            </a:r>
            <a:endParaRPr lang="en-GB" sz="2000" dirty="0"/>
          </a:p>
        </p:txBody>
      </p:sp>
      <p:sp>
        <p:nvSpPr>
          <p:cNvPr id="4" name="Rectangle 3"/>
          <p:cNvSpPr/>
          <p:nvPr/>
        </p:nvSpPr>
        <p:spPr>
          <a:xfrm>
            <a:off x="404664" y="6300192"/>
            <a:ext cx="6048672" cy="2448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GB" sz="1400" dirty="0" smtClean="0"/>
              <a:t>Why is he being so forward in the opening sentence? What is he trying to do?</a:t>
            </a:r>
          </a:p>
          <a:p>
            <a:pPr marL="342900" indent="-342900">
              <a:buFont typeface="+mj-lt"/>
              <a:buAutoNum type="arabicPeriod"/>
            </a:pPr>
            <a:r>
              <a:rPr lang="en-GB" sz="1400" dirty="0" smtClean="0"/>
              <a:t>If he hopes to ‘procure…a quiet and comfortable habitation’ once there, what is he implying about the people that are there already?</a:t>
            </a:r>
          </a:p>
          <a:p>
            <a:pPr marL="342900" indent="-342900">
              <a:buFont typeface="+mj-lt"/>
              <a:buAutoNum type="arabicPeriod"/>
            </a:pPr>
            <a:r>
              <a:rPr lang="en-GB" sz="1400" dirty="0" smtClean="0"/>
              <a:t>Why does he assume that they have ‘no  knowledge, nor taste of God.’? </a:t>
            </a:r>
          </a:p>
          <a:p>
            <a:pPr marL="342900" indent="-342900">
              <a:buFont typeface="+mj-lt"/>
              <a:buAutoNum type="arabicPeriod"/>
            </a:pPr>
            <a:r>
              <a:rPr lang="en-GB" sz="1400" dirty="0" smtClean="0"/>
              <a:t>What does ‘inducements’ mean? What does it tell you about the way he possibly thought about and treated the Native Americans?</a:t>
            </a:r>
          </a:p>
          <a:p>
            <a:pPr marL="342900" indent="-342900">
              <a:buFont typeface="+mj-lt"/>
              <a:buAutoNum type="arabicPeriod"/>
            </a:pPr>
            <a:r>
              <a:rPr lang="en-GB" sz="1400" dirty="0" smtClean="0"/>
              <a:t>He only has ‘grounds of hope’ that the Native Americans will accomplish these incentives – why?  </a:t>
            </a:r>
          </a:p>
          <a:p>
            <a:pPr marL="342900" indent="-342900">
              <a:buFont typeface="+mj-lt"/>
              <a:buAutoNum type="arabicPeriod"/>
            </a:pPr>
            <a:r>
              <a:rPr lang="en-GB" sz="1400" dirty="0" smtClean="0"/>
              <a:t>What could possibly have given </a:t>
            </a:r>
            <a:r>
              <a:rPr lang="en-GB" sz="1400" dirty="0" err="1" smtClean="0"/>
              <a:t>Mourt</a:t>
            </a:r>
            <a:r>
              <a:rPr lang="en-GB" sz="1400" dirty="0" smtClean="0"/>
              <a:t> this view of the inhabitants of America?</a:t>
            </a:r>
          </a:p>
        </p:txBody>
      </p:sp>
      <p:sp>
        <p:nvSpPr>
          <p:cNvPr id="5" name="Rectangle 4"/>
          <p:cNvSpPr/>
          <p:nvPr/>
        </p:nvSpPr>
        <p:spPr>
          <a:xfrm>
            <a:off x="404664" y="3131840"/>
            <a:ext cx="6048672" cy="31072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Courteous reader, be entreated to make a favourable construction of my forwardness, in publishing these ensuing discourses, the desire of carrying the Gospel of Christ, into those foreign parts, amongst those people that as yet have had no knowledge, nor taste of God, as also to procure unto themselves and others a quiet and comfortable habitation: where amongst other things the inducements (…) some grounds of hope, of the accomplishment of both those ends by them, at first propounded.</a:t>
            </a:r>
          </a:p>
          <a:p>
            <a:pPr algn="r"/>
            <a:r>
              <a:rPr lang="en-GB" sz="1000" dirty="0" smtClean="0"/>
              <a:t>Pg2</a:t>
            </a:r>
          </a:p>
          <a:p>
            <a:pPr algn="r"/>
            <a:r>
              <a:rPr lang="en-GB" sz="1000" dirty="0" smtClean="0"/>
              <a:t>https</a:t>
            </a:r>
            <a:r>
              <a:rPr lang="en-GB" sz="1000" dirty="0"/>
              <a:t>://</a:t>
            </a:r>
            <a:r>
              <a:rPr lang="en-GB" sz="1000" dirty="0" smtClean="0"/>
              <a:t>static1.squarespace.com/static/50a02efce4b046b42952af27</a:t>
            </a:r>
          </a:p>
          <a:p>
            <a:pPr algn="r"/>
            <a:r>
              <a:rPr lang="en-GB" sz="1000" dirty="0" smtClean="0"/>
              <a:t>/t/50a8701fe4b08d1f2ced2ff4/1353216031950/MourtsRelation.pdf</a:t>
            </a:r>
          </a:p>
          <a:p>
            <a:pPr algn="ctr"/>
            <a:endParaRPr lang="en-GB" sz="1000" dirty="0"/>
          </a:p>
        </p:txBody>
      </p:sp>
    </p:spTree>
    <p:extLst>
      <p:ext uri="{BB962C8B-B14F-4D97-AF65-F5344CB8AC3E}">
        <p14:creationId xmlns:p14="http://schemas.microsoft.com/office/powerpoint/2010/main" val="2612097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1" y="755576"/>
            <a:ext cx="4091099" cy="864096"/>
          </a:xfrm>
        </p:spPr>
        <p:txBody>
          <a:bodyPr>
            <a:normAutofit/>
          </a:bodyPr>
          <a:lstStyle/>
          <a:p>
            <a:r>
              <a:rPr lang="en-GB" sz="3200" dirty="0" smtClean="0"/>
              <a:t>To the Reader 2</a:t>
            </a:r>
            <a:endParaRPr lang="en-GB" sz="3200" dirty="0"/>
          </a:p>
        </p:txBody>
      </p:sp>
      <p:sp>
        <p:nvSpPr>
          <p:cNvPr id="5" name="Content Placeholder 2"/>
          <p:cNvSpPr txBox="1">
            <a:spLocks/>
          </p:cNvSpPr>
          <p:nvPr/>
        </p:nvSpPr>
        <p:spPr>
          <a:xfrm>
            <a:off x="404135" y="1868210"/>
            <a:ext cx="6048672" cy="7200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err="1" smtClean="0"/>
              <a:t>Mourt’s</a:t>
            </a:r>
            <a:r>
              <a:rPr lang="en-GB" sz="1800" dirty="0" smtClean="0"/>
              <a:t> Relation accounts the beginning of the plantation. This continues his foreword to the readers.</a:t>
            </a:r>
            <a:endParaRPr lang="en-GB" sz="1800" dirty="0"/>
          </a:p>
        </p:txBody>
      </p:sp>
      <p:sp>
        <p:nvSpPr>
          <p:cNvPr id="6" name="Rectangle 5"/>
          <p:cNvSpPr/>
          <p:nvPr/>
        </p:nvSpPr>
        <p:spPr>
          <a:xfrm>
            <a:off x="404664" y="7020272"/>
            <a:ext cx="6048672" cy="1728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AutoNum type="arabicPeriod"/>
            </a:pPr>
            <a:r>
              <a:rPr lang="en-GB" sz="1200" dirty="0" smtClean="0"/>
              <a:t>What does he mean by ‘the putting of my shoulder in this hopeful business’? What does that tell you about his character?</a:t>
            </a:r>
          </a:p>
          <a:p>
            <a:pPr marL="342900" indent="-342900">
              <a:buAutoNum type="arabicPeriod"/>
            </a:pPr>
            <a:r>
              <a:rPr lang="en-GB" sz="1200" dirty="0" smtClean="0"/>
              <a:t>Why does he feel the need to make peoples’ writing ‘more general’?</a:t>
            </a:r>
          </a:p>
          <a:p>
            <a:pPr marL="342900" indent="-342900">
              <a:buAutoNum type="arabicPeriod"/>
            </a:pPr>
            <a:r>
              <a:rPr lang="en-GB" sz="1200" dirty="0" smtClean="0"/>
              <a:t>What two things do we learn about the Virginia and Bermuda Companies? Why is it important for us to know about this change?</a:t>
            </a:r>
          </a:p>
          <a:p>
            <a:pPr marL="342900" indent="-342900">
              <a:buAutoNum type="arabicPeriod"/>
            </a:pPr>
            <a:r>
              <a:rPr lang="en-GB" sz="1200" dirty="0" smtClean="0"/>
              <a:t>Why does </a:t>
            </a:r>
            <a:r>
              <a:rPr lang="en-GB" sz="1200" dirty="0" err="1" smtClean="0"/>
              <a:t>Mourt</a:t>
            </a:r>
            <a:r>
              <a:rPr lang="en-GB" sz="1200" dirty="0" smtClean="0"/>
              <a:t> make it clear that all actions carried out at the colony are ‘</a:t>
            </a:r>
            <a:r>
              <a:rPr lang="en-GB" sz="1200" dirty="0" err="1" smtClean="0"/>
              <a:t>honorable</a:t>
            </a:r>
            <a:r>
              <a:rPr lang="en-GB" sz="1200" dirty="0" smtClean="0"/>
              <a:t> and honest’?</a:t>
            </a:r>
          </a:p>
          <a:p>
            <a:pPr marL="342900" indent="-342900">
              <a:buAutoNum type="arabicPeriod"/>
            </a:pPr>
            <a:r>
              <a:rPr lang="en-GB" sz="1200" dirty="0" smtClean="0"/>
              <a:t>The building of a colony is going to do what, according to </a:t>
            </a:r>
            <a:r>
              <a:rPr lang="en-GB" sz="1200" dirty="0" err="1" smtClean="0"/>
              <a:t>Mourt</a:t>
            </a:r>
            <a:r>
              <a:rPr lang="en-GB" sz="1200" dirty="0" smtClean="0"/>
              <a:t>?</a:t>
            </a:r>
          </a:p>
        </p:txBody>
      </p:sp>
      <p:sp>
        <p:nvSpPr>
          <p:cNvPr id="3" name="TextBox 2"/>
          <p:cNvSpPr txBox="1"/>
          <p:nvPr/>
        </p:nvSpPr>
        <p:spPr>
          <a:xfrm>
            <a:off x="404664" y="2588289"/>
            <a:ext cx="6048672" cy="44319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And as myself then much desired, and shortly hope to effect, if the Lord will, the putting to of my shoulder in this hopeful business, and in the meantime, these relations coming to my hand from my both known and faithful friends, on whose writings I do much rely, I thought it not amiss to make them more general, hoping of a cheerful proceeding, both of adventurers and planters, entreating that the example of the </a:t>
            </a:r>
            <a:r>
              <a:rPr lang="en-GB" sz="1400" dirty="0" err="1" smtClean="0"/>
              <a:t>honorable</a:t>
            </a:r>
            <a:r>
              <a:rPr lang="en-GB" sz="1400" dirty="0" smtClean="0"/>
              <a:t> Virginia and Bermuda Companies, encountering with so many disasters, and that for divers years together, with an unwearied resolution, the good effects whereof are now eminent, may prevail as a spur of preparation also touching this no less hopeful country though yet an infant, the extent and commodities whereof are as yet not fully known, after time will unfold more: such as desire to take knowledge of things, may inform themselves by this ensuing treatise, and if they please also by such as have been there a first and second time, my hearty prayer to God is that the event of this and all other </a:t>
            </a:r>
            <a:r>
              <a:rPr lang="en-GB" sz="1400" dirty="0" err="1" smtClean="0"/>
              <a:t>honorable</a:t>
            </a:r>
            <a:r>
              <a:rPr lang="en-GB" sz="1400" dirty="0" smtClean="0"/>
              <a:t> and honest undertakings, may be for the furtherance of the Kingdom of Christ, the enlarging of the bounds of our Sovereign Lord  King James, and the good and profit of those, who either by purse, or person, or both, are agents in the same, so I take leave and rest.</a:t>
            </a:r>
          </a:p>
          <a:p>
            <a:r>
              <a:rPr lang="en-GB" sz="1400" dirty="0" smtClean="0"/>
              <a:t>Thy friend, G. </a:t>
            </a:r>
            <a:r>
              <a:rPr lang="en-GB" sz="1400" dirty="0" err="1" smtClean="0"/>
              <a:t>Mourt</a:t>
            </a:r>
            <a:endParaRPr lang="en-GB" sz="1400" dirty="0" smtClean="0"/>
          </a:p>
          <a:p>
            <a:pPr algn="r"/>
            <a:r>
              <a:rPr lang="en-GB" sz="1000" dirty="0"/>
              <a:t>Pg2</a:t>
            </a:r>
          </a:p>
          <a:p>
            <a:pPr algn="r"/>
            <a:r>
              <a:rPr lang="en-GB" sz="1000" dirty="0"/>
              <a:t>https://static1.squarespace.com/static/50a02efce4b046b42952af27</a:t>
            </a:r>
          </a:p>
          <a:p>
            <a:pPr algn="r"/>
            <a:r>
              <a:rPr lang="en-GB" sz="1000" dirty="0"/>
              <a:t>/</a:t>
            </a:r>
            <a:r>
              <a:rPr lang="en-GB" sz="1000" dirty="0" smtClean="0"/>
              <a:t>t/50a8701fe4b08d1f2ced2ff4/1353216031950/MourtsRelation.pdf</a:t>
            </a:r>
            <a:endParaRPr lang="en-GB" sz="1000" dirty="0"/>
          </a:p>
        </p:txBody>
      </p:sp>
    </p:spTree>
    <p:extLst>
      <p:ext uri="{BB962C8B-B14F-4D97-AF65-F5344CB8AC3E}">
        <p14:creationId xmlns:p14="http://schemas.microsoft.com/office/powerpoint/2010/main" val="1583400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4752</TotalTime>
  <Words>630</Words>
  <Application>Microsoft Office PowerPoint</Application>
  <PresentationFormat>On-screen Show (4:3)</PresentationFormat>
  <Paragraphs>24</Paragraphs>
  <Slides>2</Slides>
  <Notes>0</Notes>
  <HiddenSlides>0</HiddenSlides>
  <MMClips>0</MMClips>
  <ScaleCrop>false</ScaleCrop>
  <HeadingPairs>
    <vt:vector size="4" baseType="variant">
      <vt:variant>
        <vt:lpstr>Theme</vt:lpstr>
      </vt:variant>
      <vt:variant>
        <vt:i4>6</vt:i4>
      </vt:variant>
      <vt:variant>
        <vt:lpstr>Slide Titles</vt:lpstr>
      </vt:variant>
      <vt:variant>
        <vt:i4>2</vt:i4>
      </vt:variant>
    </vt:vector>
  </HeadingPairs>
  <TitlesOfParts>
    <vt:vector size="8" baseType="lpstr">
      <vt:lpstr>Office Theme</vt:lpstr>
      <vt:lpstr>Custom Design</vt:lpstr>
      <vt:lpstr>1_Custom Design</vt:lpstr>
      <vt:lpstr>2_Custom Design</vt:lpstr>
      <vt:lpstr>3_Custom Design</vt:lpstr>
      <vt:lpstr>4_Custom Design</vt:lpstr>
      <vt:lpstr>To the Reader 1</vt:lpstr>
      <vt:lpstr>To the Reader 2</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293</cp:revision>
  <cp:lastPrinted>2018-01-09T15:56:07Z</cp:lastPrinted>
  <dcterms:created xsi:type="dcterms:W3CDTF">2016-08-05T10:29:23Z</dcterms:created>
  <dcterms:modified xsi:type="dcterms:W3CDTF">2018-03-06T09:56:49Z</dcterms:modified>
</cp:coreProperties>
</file>